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4" d="100"/>
          <a:sy n="74" d="100"/>
        </p:scale>
        <p:origin x="1248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Billy Koech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27</a:t>
            </a:r>
            <a:r>
              <a:rPr lang="en-US" baseline="30000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March 2033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413164"/>
            <a:ext cx="10530113" cy="46124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 err="1">
                <a:solidFill>
                  <a:schemeClr val="tx1"/>
                </a:solidFill>
                <a:latin typeface="Abadi" panose="020B0604020104020204"/>
              </a:rPr>
              <a:t>SpaceX</a:t>
            </a:r>
            <a:r>
              <a:rPr lang="en-US" sz="2200" dirty="0">
                <a:solidFill>
                  <a:schemeClr val="tx1"/>
                </a:solidFill>
                <a:latin typeface="Abadi" panose="020B0604020104020204"/>
              </a:rPr>
              <a:t> has gained worldwide attention for a series of historic </a:t>
            </a:r>
            <a:r>
              <a:rPr lang="en-US" sz="2200" dirty="0" smtClean="0">
                <a:solidFill>
                  <a:schemeClr val="tx1"/>
                </a:solidFill>
                <a:latin typeface="Abadi" panose="020B0604020104020204"/>
              </a:rPr>
              <a:t>milestones. It </a:t>
            </a:r>
            <a:r>
              <a:rPr lang="en-US" sz="2200" dirty="0">
                <a:solidFill>
                  <a:schemeClr val="tx1"/>
                </a:solidFill>
                <a:latin typeface="Abadi" panose="020B0604020104020204"/>
              </a:rPr>
              <a:t>is the only private company ever to return a spacecraft from low-earth orbit, which it first accomplished in December 2010. </a:t>
            </a:r>
            <a:endParaRPr lang="en-US" sz="2200" dirty="0" smtClean="0">
              <a:solidFill>
                <a:schemeClr val="tx1"/>
              </a:solidFill>
              <a:latin typeface="Abadi" panose="020B0604020104020204"/>
            </a:endParaRPr>
          </a:p>
          <a:p>
            <a:pPr marL="0" indent="0">
              <a:buNone/>
            </a:pPr>
            <a:r>
              <a:rPr lang="en-US" sz="2200" dirty="0" err="1" smtClean="0">
                <a:solidFill>
                  <a:schemeClr val="tx1"/>
                </a:solidFill>
                <a:latin typeface="Abadi" panose="020B0604020104020204"/>
              </a:rPr>
              <a:t>SpaceX</a:t>
            </a:r>
            <a:r>
              <a:rPr lang="en-US" sz="2200" dirty="0" smtClean="0">
                <a:solidFill>
                  <a:schemeClr val="tx1"/>
                </a:solidFill>
                <a:latin typeface="Abadi" panose="020B0604020104020204"/>
              </a:rPr>
              <a:t> </a:t>
            </a:r>
            <a:r>
              <a:rPr lang="en-US" sz="2200" dirty="0">
                <a:solidFill>
                  <a:schemeClr val="tx1"/>
                </a:solidFill>
                <a:latin typeface="Abadi" panose="020B0604020104020204"/>
              </a:rPr>
              <a:t>advertises Falcon 9 rocket launches on its website with a cost of 62 million dollars </a:t>
            </a:r>
            <a:r>
              <a:rPr lang="en-US" sz="2200" dirty="0" smtClean="0">
                <a:solidFill>
                  <a:schemeClr val="tx1"/>
                </a:solidFill>
                <a:latin typeface="Abadi" panose="020B0604020104020204"/>
              </a:rPr>
              <a:t>whereas </a:t>
            </a:r>
            <a:r>
              <a:rPr lang="en-US" sz="2200" dirty="0">
                <a:solidFill>
                  <a:schemeClr val="tx1"/>
                </a:solidFill>
                <a:latin typeface="Abadi" panose="020B0604020104020204"/>
              </a:rPr>
              <a:t>other providers cost upward of 165 million dollars each, much of the savings is because Space X can reuse the first stage.</a:t>
            </a:r>
          </a:p>
          <a:p>
            <a:pPr marL="0" indent="0">
              <a:buNone/>
            </a:pPr>
            <a:endParaRPr lang="en-US" sz="2200" dirty="0" smtClean="0">
              <a:solidFill>
                <a:schemeClr val="tx1"/>
              </a:solidFill>
              <a:latin typeface="Abadi" panose="020B0604020104020204"/>
            </a:endParaRPr>
          </a:p>
          <a:p>
            <a:pPr marL="0" indent="0">
              <a:buNone/>
            </a:pPr>
            <a:r>
              <a:rPr lang="en-US" sz="2200" dirty="0" smtClean="0">
                <a:solidFill>
                  <a:schemeClr val="tx1"/>
                </a:solidFill>
                <a:latin typeface="Abadi" panose="020B0604020104020204"/>
              </a:rPr>
              <a:t>Therefore if we can </a:t>
            </a:r>
            <a:r>
              <a:rPr lang="en-US" sz="2200" dirty="0">
                <a:solidFill>
                  <a:schemeClr val="tx1"/>
                </a:solidFill>
                <a:latin typeface="Abadi" panose="020B0604020104020204"/>
              </a:rPr>
              <a:t>determine if the first stage will land, we can determine the cost of a </a:t>
            </a:r>
            <a:r>
              <a:rPr lang="en-US" sz="2200" dirty="0" smtClean="0">
                <a:solidFill>
                  <a:schemeClr val="tx1"/>
                </a:solidFill>
                <a:latin typeface="Abadi" panose="020B0604020104020204"/>
              </a:rPr>
              <a:t>launch. </a:t>
            </a:r>
            <a:r>
              <a:rPr lang="en-US" sz="2200" dirty="0" smtClean="0">
                <a:solidFill>
                  <a:schemeClr val="tx1"/>
                </a:solidFill>
                <a:latin typeface="Abadi" panose="020B0604020104020204"/>
              </a:rPr>
              <a:t>This </a:t>
            </a:r>
            <a:r>
              <a:rPr lang="en-US" sz="2200" dirty="0">
                <a:solidFill>
                  <a:schemeClr val="tx1"/>
                </a:solidFill>
                <a:latin typeface="Abadi" panose="020B0604020104020204"/>
              </a:rPr>
              <a:t>information can be used if an alternate company wants to bid against </a:t>
            </a:r>
            <a:r>
              <a:rPr lang="en-US" sz="2200" dirty="0" err="1">
                <a:solidFill>
                  <a:schemeClr val="tx1"/>
                </a:solidFill>
                <a:latin typeface="Abadi" panose="020B0604020104020204"/>
              </a:rPr>
              <a:t>SpaceX</a:t>
            </a:r>
            <a:r>
              <a:rPr lang="en-US" sz="2200" dirty="0">
                <a:solidFill>
                  <a:schemeClr val="tx1"/>
                </a:solidFill>
                <a:latin typeface="Abadi" panose="020B0604020104020204"/>
              </a:rPr>
              <a:t> for a rocket launch</a:t>
            </a:r>
            <a:r>
              <a:rPr lang="en-US" sz="2200" dirty="0" smtClean="0">
                <a:solidFill>
                  <a:schemeClr val="tx1"/>
                </a:solidFill>
                <a:latin typeface="Abadi" panose="020B0604020104020204"/>
              </a:rPr>
              <a:t>.</a:t>
            </a:r>
            <a:endParaRPr lang="en-US" sz="2200" dirty="0">
              <a:solidFill>
                <a:schemeClr val="tx1"/>
              </a:solidFill>
              <a:latin typeface="Abadi" panose="020B0604020104020204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334</TotalTime>
  <Words>1461</Words>
  <Application>Microsoft Office PowerPoint</Application>
  <PresentationFormat>Widescreen</PresentationFormat>
  <Paragraphs>236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Billy Koech</cp:lastModifiedBy>
  <cp:revision>201</cp:revision>
  <dcterms:created xsi:type="dcterms:W3CDTF">2021-04-29T18:58:34Z</dcterms:created>
  <dcterms:modified xsi:type="dcterms:W3CDTF">2023-03-28T05:34:24Z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